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media1.m4a" ContentType="audio/unknown"/>
  <Override PartName="/ppt/media/image1.jpeg" ContentType="image/jpeg"/>
  <Override PartName="/ppt/media/media2.m4a" ContentType="audio/unknown"/>
  <Override PartName="/ppt/media/image2.jpeg" ContentType="image/jpeg"/>
  <Override PartName="/ppt/media/media3.m4a" ContentType="audio/unknown"/>
  <Override PartName="/ppt/media/media4.m4a" ContentType="audio/unknown"/>
  <Override PartName="/ppt/media/media5.m4a" ContentType="audio/unknown"/>
  <Override PartName="/ppt/media/media6.m4a" ContentType="audio/unknown"/>
  <Override PartName="/ppt/media/media7.m4a" ContentType="audio/unknown"/>
  <Override PartName="/ppt/media/image3.jpeg" ContentType="image/jpeg"/>
  <Override PartName="/ppt/media/media8.m4a"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media1.m4a"/><Relationship Id="rId3" Type="http://schemas.microsoft.com/office/2007/relationships/media" Target="../media/media1.m4a"/><Relationship Id="rId4"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audio" Target="../media/media2.m4a"/><Relationship Id="rId4" Type="http://schemas.microsoft.com/office/2007/relationships/media" Target="../media/media2.m4a"/><Relationship Id="rId5"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tate.org.uk/art/artists/doris-salcedo-2695" TargetMode="External"/><Relationship Id="rId3" Type="http://schemas.openxmlformats.org/officeDocument/2006/relationships/image" Target="../media/image2.jpeg"/><Relationship Id="rId4" Type="http://schemas.openxmlformats.org/officeDocument/2006/relationships/audio" Target="../media/media3.m4a"/><Relationship Id="rId5" Type="http://schemas.microsoft.com/office/2007/relationships/media" Target="../media/media3.m4a"/><Relationship Id="rId6" Type="http://schemas.openxmlformats.org/officeDocument/2006/relationships/image" Target="../media/image1.png"/><Relationship Id="rId7" Type="http://schemas.openxmlformats.org/officeDocument/2006/relationships/audio" Target="../media/media4.m4a"/><Relationship Id="rId8" Type="http://schemas.microsoft.com/office/2007/relationships/media" Target="../media/media4.m4a"/></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media5.m4a"/><Relationship Id="rId3" Type="http://schemas.microsoft.com/office/2007/relationships/media" Target="../media/media5.m4a"/><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media6.m4a"/><Relationship Id="rId3" Type="http://schemas.microsoft.com/office/2007/relationships/media" Target="../media/media6.m4a"/><Relationship Id="rId4"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audio" Target="../media/media7.m4a"/><Relationship Id="rId4" Type="http://schemas.microsoft.com/office/2007/relationships/media" Target="../media/media7.m4a"/><Relationship Id="rId5"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audio" Target="../media/media8.m4a"/><Relationship Id="rId4" Type="http://schemas.microsoft.com/office/2007/relationships/media" Target="../media/media8.m4a"/><Relationship Id="rId5"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Final presentation"/>
          <p:cNvSpPr txBox="1"/>
          <p:nvPr>
            <p:ph type="ctrTitle"/>
          </p:nvPr>
        </p:nvSpPr>
        <p:spPr>
          <a:prstGeom prst="rect">
            <a:avLst/>
          </a:prstGeom>
        </p:spPr>
        <p:txBody>
          <a:bodyPr/>
          <a:lstStyle/>
          <a:p>
            <a:pPr/>
            <a:r>
              <a:t>Final presentation </a:t>
            </a:r>
          </a:p>
        </p:txBody>
      </p:sp>
      <p:sp>
        <p:nvSpPr>
          <p:cNvPr id="120" name="Nada Attar"/>
          <p:cNvSpPr txBox="1"/>
          <p:nvPr>
            <p:ph type="subTitle" sz="quarter" idx="1"/>
          </p:nvPr>
        </p:nvSpPr>
        <p:spPr>
          <a:prstGeom prst="rect">
            <a:avLst/>
          </a:prstGeom>
        </p:spPr>
        <p:txBody>
          <a:bodyPr/>
          <a:lstStyle/>
          <a:p>
            <a:pPr/>
            <a:r>
              <a:t>Nada Attar</a:t>
            </a:r>
          </a:p>
        </p:txBody>
      </p:sp>
      <p:pic>
        <p:nvPicPr>
          <p:cNvPr id="121"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1125200" y="80391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746666" fill="hold"/>
                                        <p:tgtEl>
                                          <p:spTgt spid="12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2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Drawer"/>
          <p:cNvSpPr txBox="1"/>
          <p:nvPr>
            <p:ph type="title"/>
          </p:nvPr>
        </p:nvSpPr>
        <p:spPr>
          <a:prstGeom prst="rect">
            <a:avLst/>
          </a:prstGeom>
        </p:spPr>
        <p:txBody>
          <a:bodyPr/>
          <a:lstStyle/>
          <a:p>
            <a:pPr/>
            <a:r>
              <a:t>Drawer </a:t>
            </a:r>
          </a:p>
        </p:txBody>
      </p:sp>
      <p:pic>
        <p:nvPicPr>
          <p:cNvPr id="124" name="IMG_7094.jpeg" descr="IMG_7094.jpeg"/>
          <p:cNvPicPr>
            <a:picLocks noChangeAspect="1"/>
          </p:cNvPicPr>
          <p:nvPr/>
        </p:nvPicPr>
        <p:blipFill>
          <a:blip r:embed="rId2">
            <a:extLst/>
          </a:blip>
          <a:stretch>
            <a:fillRect/>
          </a:stretch>
        </p:blipFill>
        <p:spPr>
          <a:xfrm>
            <a:off x="3143770" y="3793544"/>
            <a:ext cx="6717260" cy="5037945"/>
          </a:xfrm>
          <a:prstGeom prst="rect">
            <a:avLst/>
          </a:prstGeom>
          <a:ln w="12700">
            <a:miter lim="400000"/>
          </a:ln>
        </p:spPr>
      </p:pic>
      <p:pic>
        <p:nvPicPr>
          <p:cNvPr id="125"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1009056" y="8058733"/>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3428333" fill="hold"/>
                                        <p:tgtEl>
                                          <p:spTgt spid="12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2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Untitled by Doris Salcedo…"/>
          <p:cNvSpPr txBox="1"/>
          <p:nvPr>
            <p:ph type="title"/>
          </p:nvPr>
        </p:nvSpPr>
        <p:spPr>
          <a:xfrm>
            <a:off x="952499" y="461799"/>
            <a:ext cx="11099801" cy="1200718"/>
          </a:xfrm>
          <a:prstGeom prst="rect">
            <a:avLst/>
          </a:prstGeom>
        </p:spPr>
        <p:txBody>
          <a:bodyPr/>
          <a:lstStyle/>
          <a:p>
            <a:pPr defTabSz="182880">
              <a:lnSpc>
                <a:spcPts val="4600"/>
              </a:lnSpc>
              <a:spcBef>
                <a:spcPts val="600"/>
              </a:spcBef>
              <a:defRPr sz="2760">
                <a:solidFill>
                  <a:srgbClr val="232526"/>
                </a:solidFill>
                <a:latin typeface="Helvetica"/>
                <a:ea typeface="Helvetica"/>
                <a:cs typeface="Helvetica"/>
                <a:sym typeface="Helvetica"/>
              </a:defRPr>
            </a:pPr>
            <a:r>
              <a:t>Untitled by </a:t>
            </a:r>
            <a:r>
              <a:rPr>
                <a:hlinkClick r:id="rId2" invalidUrl="" action="" tgtFrame="" tooltip="" history="1" highlightClick="0" endSnd="0"/>
              </a:rPr>
              <a:t>Doris Salcedo</a:t>
            </a:r>
          </a:p>
          <a:p>
            <a:pPr defTabSz="182880">
              <a:lnSpc>
                <a:spcPts val="4600"/>
              </a:lnSpc>
              <a:spcBef>
                <a:spcPts val="600"/>
              </a:spcBef>
              <a:defRPr sz="2760">
                <a:solidFill>
                  <a:srgbClr val="232526"/>
                </a:solidFill>
                <a:latin typeface="Helvetica"/>
                <a:ea typeface="Helvetica"/>
                <a:cs typeface="Helvetica"/>
                <a:sym typeface="Helvetica"/>
              </a:defRPr>
            </a:pPr>
            <a:r>
              <a:t>1998</a:t>
            </a:r>
          </a:p>
        </p:txBody>
      </p:sp>
      <p:sp>
        <p:nvSpPr>
          <p:cNvPr id="128" name="Untitled is a sculpture combining two pieces of furniture with poured cement.…"/>
          <p:cNvSpPr txBox="1"/>
          <p:nvPr>
            <p:ph type="body" sz="half" idx="1"/>
          </p:nvPr>
        </p:nvSpPr>
        <p:spPr>
          <a:xfrm>
            <a:off x="1249487" y="2486900"/>
            <a:ext cx="5936414" cy="6763791"/>
          </a:xfrm>
          <a:prstGeom prst="rect">
            <a:avLst/>
          </a:prstGeom>
        </p:spPr>
        <p:txBody>
          <a:bodyPr/>
          <a:lstStyle/>
          <a:p>
            <a:pPr marL="0" indent="0" defTabSz="457200">
              <a:lnSpc>
                <a:spcPts val="3700"/>
              </a:lnSpc>
              <a:spcBef>
                <a:spcPts val="0"/>
              </a:spcBef>
              <a:buSzTx/>
              <a:buNone/>
              <a:defRPr sz="1600">
                <a:solidFill>
                  <a:srgbClr val="313131"/>
                </a:solidFill>
                <a:latin typeface="Arial"/>
                <a:ea typeface="Arial"/>
                <a:cs typeface="Arial"/>
                <a:sym typeface="Arial"/>
              </a:defRPr>
            </a:pPr>
            <a:r>
              <a:rPr i="1"/>
              <a:t>Untitled</a:t>
            </a:r>
            <a:r>
              <a:t> is a sculpture combining two pieces of furniture with poured cement. </a:t>
            </a:r>
          </a:p>
          <a:p>
            <a:pPr marL="0" indent="0" defTabSz="457200">
              <a:lnSpc>
                <a:spcPts val="3700"/>
              </a:lnSpc>
              <a:spcBef>
                <a:spcPts val="0"/>
              </a:spcBef>
              <a:buSzTx/>
              <a:buNone/>
              <a:defRPr sz="1600">
                <a:solidFill>
                  <a:srgbClr val="313131"/>
                </a:solidFill>
                <a:latin typeface="Arial"/>
                <a:ea typeface="Arial"/>
                <a:cs typeface="Arial"/>
                <a:sym typeface="Arial"/>
              </a:defRPr>
            </a:pPr>
          </a:p>
          <a:p>
            <a:pPr marL="0" indent="0" defTabSz="457200">
              <a:lnSpc>
                <a:spcPts val="3700"/>
              </a:lnSpc>
              <a:spcBef>
                <a:spcPts val="0"/>
              </a:spcBef>
              <a:buSzTx/>
              <a:buNone/>
              <a:defRPr sz="1600">
                <a:solidFill>
                  <a:srgbClr val="313131"/>
                </a:solidFill>
                <a:latin typeface="Arial"/>
                <a:ea typeface="Arial"/>
                <a:cs typeface="Arial"/>
                <a:sym typeface="Arial"/>
              </a:defRPr>
            </a:pPr>
            <a:r>
              <a:t>“I work with materials that are already charged with significance, with a meaning they have acquired in the practice of everyday life. Used materials are profoundly human; they all bespeak the presence of a human being: -salcado (Quoted in Basualdo, pp.21-3.)</a:t>
            </a:r>
          </a:p>
          <a:p>
            <a:pPr marL="0" indent="0" defTabSz="457200">
              <a:lnSpc>
                <a:spcPts val="3700"/>
              </a:lnSpc>
              <a:spcBef>
                <a:spcPts val="0"/>
              </a:spcBef>
              <a:buSzTx/>
              <a:buNone/>
              <a:defRPr sz="1600">
                <a:solidFill>
                  <a:srgbClr val="313131"/>
                </a:solidFill>
                <a:latin typeface="Arial"/>
                <a:ea typeface="Arial"/>
                <a:cs typeface="Arial"/>
                <a:sym typeface="Arial"/>
              </a:defRPr>
            </a:pPr>
          </a:p>
          <a:p>
            <a:pPr marL="0" indent="0" defTabSz="457200">
              <a:lnSpc>
                <a:spcPts val="3700"/>
              </a:lnSpc>
              <a:spcBef>
                <a:spcPts val="0"/>
              </a:spcBef>
              <a:buSzTx/>
              <a:buNone/>
              <a:defRPr sz="1600">
                <a:solidFill>
                  <a:srgbClr val="313131"/>
                </a:solidFill>
                <a:latin typeface="Arial"/>
                <a:ea typeface="Arial"/>
                <a:cs typeface="Arial"/>
                <a:sym typeface="Arial"/>
              </a:defRPr>
            </a:pPr>
            <a:r>
              <a:t> In relation to the cement, they stand in for bodies; although as their openings are closed they are bodies that can no longer function; they are sealed and silenced in a manner that powerfully evokes death and entombment. As well as uncomfortably fusing two or more pieces of furniture, Salcedo’s </a:t>
            </a:r>
            <a:r>
              <a:rPr i="1"/>
              <a:t>Untitled </a:t>
            </a:r>
            <a:r>
              <a:t>series often incorporates clothing into the layer of concrete filling the openings in the cupboards, drawers and cabinets suggesting even more poignantly the remains of people who are no longer alive.</a:t>
            </a:r>
          </a:p>
        </p:txBody>
      </p:sp>
      <p:pic>
        <p:nvPicPr>
          <p:cNvPr id="129" name="T07524_10.jpg" descr="T07524_10.jpg"/>
          <p:cNvPicPr>
            <a:picLocks noChangeAspect="1"/>
          </p:cNvPicPr>
          <p:nvPr/>
        </p:nvPicPr>
        <p:blipFill>
          <a:blip r:embed="rId3">
            <a:extLst/>
          </a:blip>
          <a:srcRect l="0" t="0" r="0" b="0"/>
          <a:stretch>
            <a:fillRect/>
          </a:stretch>
        </p:blipFill>
        <p:spPr>
          <a:xfrm>
            <a:off x="7703695" y="2509078"/>
            <a:ext cx="5026422" cy="6449944"/>
          </a:xfrm>
          <a:prstGeom prst="rect">
            <a:avLst/>
          </a:prstGeom>
          <a:ln w="12700">
            <a:miter lim="400000"/>
          </a:ln>
        </p:spPr>
      </p:pic>
      <p:pic>
        <p:nvPicPr>
          <p:cNvPr id="130"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2370215" y="8591220"/>
            <a:ext cx="571501" cy="571501"/>
          </a:xfrm>
          <a:prstGeom prst="rect">
            <a:avLst/>
          </a:prstGeom>
          <a:ln w="12700">
            <a:miter lim="400000"/>
          </a:ln>
        </p:spPr>
      </p:pic>
      <p:pic>
        <p:nvPicPr>
          <p:cNvPr id="131" name="Audio Recording.m4a" descr="Audio Recording.m4a"/>
          <p:cNvPicPr>
            <a:picLocks noChangeAspect="0"/>
          </p:cNvPicPr>
          <p:nvPr>
            <a:audioFile r:link="rId7"/>
            <p:extLst>
              <p:ext uri="{DAA4B4D4-6D71-4841-9C94-3DE7FCFB9230}">
                <p14:media xmlns:p14="http://schemas.microsoft.com/office/powerpoint/2010/main" r:embed="rId8"/>
              </p:ext>
            </p:extLst>
          </p:nvPr>
        </p:nvPicPr>
        <p:blipFill>
          <a:blip r:embed="rId6">
            <a:extLst/>
          </a:blip>
          <a:stretch>
            <a:fillRect/>
          </a:stretch>
        </p:blipFill>
        <p:spPr>
          <a:xfrm>
            <a:off x="3688445" y="8591220"/>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9060000" fill="hold"/>
                                        <p:tgtEl>
                                          <p:spTgt spid="130"/>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1" grpId="2" fill="hold">
                                  <p:stCondLst>
                                    <p:cond delay="0"/>
                                  </p:stCondLst>
                                  <p:childTnLst>
                                    <p:cmd type="call" cmd="playFrom(0.0)">
                                      <p:cBhvr>
                                        <p:cTn id="10" dur="10068333" fill="hold"/>
                                        <p:tgtEl>
                                          <p:spTgt spid="13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11" fill="hold" display="0">
                  <p:stCondLst>
                    <p:cond delay="indefinite"/>
                  </p:stCondLst>
                </p:cTn>
                <p:tgtEl>
                  <p:spTgt spid="131"/>
                </p:tgtEl>
              </p:cMediaNode>
            </p:audio>
            <p:audio isNarration="0">
              <p:cMediaNode mute="0" showWhenStopped="0" numSld="1" vol="100000">
                <p:cTn id="12" fill="hold" display="0">
                  <p:stCondLst>
                    <p:cond delay="indefinite"/>
                  </p:stCondLst>
                </p:cTn>
                <p:tgtEl>
                  <p:spTgt spid="13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How are everyday objects political?"/>
          <p:cNvSpPr txBox="1"/>
          <p:nvPr>
            <p:ph type="title"/>
          </p:nvPr>
        </p:nvSpPr>
        <p:spPr>
          <a:prstGeom prst="rect">
            <a:avLst/>
          </a:prstGeom>
        </p:spPr>
        <p:txBody>
          <a:bodyPr/>
          <a:lstStyle>
            <a:lvl1pPr defTabSz="484886">
              <a:defRPr sz="6640"/>
            </a:lvl1pPr>
          </a:lstStyle>
          <a:p>
            <a:pPr/>
            <a:r>
              <a:t>How are everyday objects political?</a:t>
            </a:r>
          </a:p>
        </p:txBody>
      </p:sp>
      <p:sp>
        <p:nvSpPr>
          <p:cNvPr id="134" name="“Through designerly means and forms, adversarial design evokes and engages political issues.”…"/>
          <p:cNvSpPr txBox="1"/>
          <p:nvPr>
            <p:ph type="body" idx="1"/>
          </p:nvPr>
        </p:nvSpPr>
        <p:spPr>
          <a:xfrm>
            <a:off x="952499" y="1928438"/>
            <a:ext cx="11099801" cy="6286501"/>
          </a:xfrm>
          <a:prstGeom prst="rect">
            <a:avLst/>
          </a:prstGeom>
        </p:spPr>
        <p:txBody>
          <a:bodyPr/>
          <a:lstStyle/>
          <a:p>
            <a:pPr marL="0" indent="0" defTabSz="457200">
              <a:spcBef>
                <a:spcPts val="0"/>
              </a:spcBef>
              <a:buSzTx/>
              <a:buNone/>
              <a:defRPr sz="2200">
                <a:solidFill>
                  <a:srgbClr val="4A4A4A"/>
                </a:solidFill>
              </a:defRPr>
            </a:pPr>
          </a:p>
          <a:p>
            <a:pPr marL="0" indent="0" defTabSz="457200">
              <a:spcBef>
                <a:spcPts val="0"/>
              </a:spcBef>
              <a:buSzTx/>
              <a:buNone/>
              <a:defRPr sz="2200">
                <a:solidFill>
                  <a:srgbClr val="4A4A4A"/>
                </a:solidFill>
              </a:defRPr>
            </a:pPr>
          </a:p>
          <a:p>
            <a:pPr marL="0" indent="0" defTabSz="355600">
              <a:spcBef>
                <a:spcPts val="0"/>
              </a:spcBef>
              <a:buSzTx/>
              <a:buNone/>
              <a:defRPr sz="2200"/>
            </a:pPr>
            <a:r>
              <a:t>“Through designerly means and forms, adversarial design evokes and engages political issues.”</a:t>
            </a:r>
          </a:p>
          <a:p>
            <a:pPr marL="0" indent="0" defTabSz="355600">
              <a:spcBef>
                <a:spcPts val="0"/>
              </a:spcBef>
              <a:buSzTx/>
              <a:buNone/>
              <a:defRPr sz="2200"/>
            </a:pPr>
            <a:r>
              <a:t>Tony Fry</a:t>
            </a:r>
          </a:p>
        </p:txBody>
      </p:sp>
      <p:pic>
        <p:nvPicPr>
          <p:cNvPr id="135"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1097804" y="8383420"/>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35646666" fill="hold"/>
                                        <p:tgtEl>
                                          <p:spTgt spid="13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3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Poetics of Space by Gaston Bachelard"/>
          <p:cNvSpPr txBox="1"/>
          <p:nvPr>
            <p:ph type="title"/>
          </p:nvPr>
        </p:nvSpPr>
        <p:spPr>
          <a:prstGeom prst="rect">
            <a:avLst/>
          </a:prstGeom>
        </p:spPr>
        <p:txBody>
          <a:bodyPr/>
          <a:lstStyle>
            <a:lvl1pPr defTabSz="484886">
              <a:defRPr sz="6640"/>
            </a:lvl1pPr>
          </a:lstStyle>
          <a:p>
            <a:pPr/>
            <a:r>
              <a:t>Poetics of Space by Gaston Bachelard </a:t>
            </a:r>
          </a:p>
        </p:txBody>
      </p:sp>
      <p:sp>
        <p:nvSpPr>
          <p:cNvPr id="138" name="“Wardrobes with their shelves, desks with their drawers, and chests with their false bottoms are veritable organs of the secret psychological life.“ Page 78…"/>
          <p:cNvSpPr txBox="1"/>
          <p:nvPr>
            <p:ph type="body" idx="1"/>
          </p:nvPr>
        </p:nvSpPr>
        <p:spPr>
          <a:prstGeom prst="rect">
            <a:avLst/>
          </a:prstGeom>
        </p:spPr>
        <p:txBody>
          <a:bodyPr/>
          <a:lstStyle/>
          <a:p>
            <a:pPr marL="0" indent="0" defTabSz="355600">
              <a:spcBef>
                <a:spcPts val="0"/>
              </a:spcBef>
              <a:buSzTx/>
              <a:buNone/>
              <a:defRPr i="1" sz="2200"/>
            </a:pPr>
            <a:r>
              <a:t>“Wardrobes with their shelves, desks with their drawers, and chests with their false bottoms are veritable organs of the secret psychological life.“ Page 78</a:t>
            </a:r>
          </a:p>
          <a:p>
            <a:pPr marL="0" indent="0" defTabSz="355600">
              <a:spcBef>
                <a:spcPts val="0"/>
              </a:spcBef>
              <a:buSzTx/>
              <a:buNone/>
              <a:defRPr i="1" sz="2200"/>
            </a:pPr>
          </a:p>
          <a:p>
            <a:pPr marL="0" indent="0" defTabSz="457200">
              <a:spcBef>
                <a:spcPts val="0"/>
              </a:spcBef>
              <a:buSzTx/>
              <a:buNone/>
              <a:defRPr sz="2200"/>
            </a:pPr>
            <a:r>
              <a:t>“A wardrobe’s inner space is also </a:t>
            </a:r>
            <a:r>
              <a:rPr i="1"/>
              <a:t>intimate space</a:t>
            </a:r>
            <a:r>
              <a:t>, space that is not open to just anybody.”</a:t>
            </a:r>
          </a:p>
        </p:txBody>
      </p:sp>
      <p:pic>
        <p:nvPicPr>
          <p:cNvPr id="139"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0818573" y="8435370"/>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72841666" fill="hold"/>
                                        <p:tgtEl>
                                          <p:spTgt spid="139"/>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3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Doris Salcedo and Gaston Bachelard"/>
          <p:cNvSpPr txBox="1"/>
          <p:nvPr>
            <p:ph type="title"/>
          </p:nvPr>
        </p:nvSpPr>
        <p:spPr>
          <a:prstGeom prst="rect">
            <a:avLst/>
          </a:prstGeom>
        </p:spPr>
        <p:txBody>
          <a:bodyPr/>
          <a:lstStyle>
            <a:lvl1pPr defTabSz="484886">
              <a:defRPr sz="6640"/>
            </a:lvl1pPr>
          </a:lstStyle>
          <a:p>
            <a:pPr/>
            <a:r>
              <a:t>Doris Salcedo and Gaston Bachelard </a:t>
            </a:r>
          </a:p>
        </p:txBody>
      </p:sp>
      <p:sp>
        <p:nvSpPr>
          <p:cNvPr id="142" name="“A wardrobe’s inner space is also intimate space, space that is not open to just anybody.”"/>
          <p:cNvSpPr txBox="1"/>
          <p:nvPr>
            <p:ph type="body" sz="half" idx="1"/>
          </p:nvPr>
        </p:nvSpPr>
        <p:spPr>
          <a:xfrm>
            <a:off x="1225237" y="2701049"/>
            <a:ext cx="6075623" cy="6286501"/>
          </a:xfrm>
          <a:prstGeom prst="rect">
            <a:avLst/>
          </a:prstGeom>
        </p:spPr>
        <p:txBody>
          <a:bodyPr/>
          <a:lstStyle/>
          <a:p>
            <a:pPr marL="0" indent="0" defTabSz="457200">
              <a:spcBef>
                <a:spcPts val="0"/>
              </a:spcBef>
              <a:buSzTx/>
              <a:buNone/>
              <a:defRPr sz="2200"/>
            </a:pPr>
            <a:r>
              <a:t>“A wardrobe’s inner space is also </a:t>
            </a:r>
            <a:r>
              <a:rPr i="1"/>
              <a:t>intimate space</a:t>
            </a:r>
            <a:r>
              <a:t>, space that is not open to just anybody.”</a:t>
            </a:r>
          </a:p>
        </p:txBody>
      </p:sp>
      <p:pic>
        <p:nvPicPr>
          <p:cNvPr id="143" name="T07524_10.jpg" descr="T07524_10.jpg"/>
          <p:cNvPicPr>
            <a:picLocks noChangeAspect="1"/>
          </p:cNvPicPr>
          <p:nvPr/>
        </p:nvPicPr>
        <p:blipFill>
          <a:blip r:embed="rId2">
            <a:extLst/>
          </a:blip>
          <a:srcRect l="0" t="0" r="0" b="0"/>
          <a:stretch>
            <a:fillRect/>
          </a:stretch>
        </p:blipFill>
        <p:spPr>
          <a:xfrm>
            <a:off x="7703695" y="2509078"/>
            <a:ext cx="5026421" cy="6449944"/>
          </a:xfrm>
          <a:prstGeom prst="rect">
            <a:avLst/>
          </a:prstGeom>
          <a:ln w="12700">
            <a:miter lim="400000"/>
          </a:ln>
        </p:spPr>
      </p:pic>
      <p:pic>
        <p:nvPicPr>
          <p:cNvPr id="144"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6519716" y="8201595"/>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4591666" fill="hold"/>
                                        <p:tgtEl>
                                          <p:spTgt spid="14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4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Cupboard"/>
          <p:cNvSpPr txBox="1"/>
          <p:nvPr>
            <p:ph type="title"/>
          </p:nvPr>
        </p:nvSpPr>
        <p:spPr>
          <a:prstGeom prst="rect">
            <a:avLst/>
          </a:prstGeom>
        </p:spPr>
        <p:txBody>
          <a:bodyPr/>
          <a:lstStyle/>
          <a:p>
            <a:pPr/>
            <a:r>
              <a:t>Cupboard </a:t>
            </a:r>
          </a:p>
        </p:txBody>
      </p:sp>
      <p:pic>
        <p:nvPicPr>
          <p:cNvPr id="147" name="IMG_9024.jpeg" descr="IMG_9024.jpeg"/>
          <p:cNvPicPr>
            <a:picLocks noChangeAspect="1"/>
          </p:cNvPicPr>
          <p:nvPr/>
        </p:nvPicPr>
        <p:blipFill>
          <a:blip r:embed="rId2">
            <a:extLst/>
          </a:blip>
          <a:stretch>
            <a:fillRect/>
          </a:stretch>
        </p:blipFill>
        <p:spPr>
          <a:xfrm>
            <a:off x="3927648" y="2464640"/>
            <a:ext cx="5149504" cy="6866005"/>
          </a:xfrm>
          <a:prstGeom prst="rect">
            <a:avLst/>
          </a:prstGeom>
          <a:ln w="12700">
            <a:miter lim="400000"/>
          </a:ln>
        </p:spPr>
      </p:pic>
      <p:pic>
        <p:nvPicPr>
          <p:cNvPr id="148"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0006855" y="8357445"/>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9711666" fill="hold"/>
                                        <p:tgtEl>
                                          <p:spTgt spid="148"/>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4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List of references"/>
          <p:cNvSpPr txBox="1"/>
          <p:nvPr>
            <p:ph type="title"/>
          </p:nvPr>
        </p:nvSpPr>
        <p:spPr>
          <a:prstGeom prst="rect">
            <a:avLst/>
          </a:prstGeom>
        </p:spPr>
        <p:txBody>
          <a:bodyPr/>
          <a:lstStyle/>
          <a:p>
            <a:pPr/>
            <a:r>
              <a:t>List of references </a:t>
            </a:r>
          </a:p>
        </p:txBody>
      </p:sp>
      <p:sp>
        <p:nvSpPr>
          <p:cNvPr id="151" name="Camacho, J., 2018. How Design Is Politics.. [online] Medium. Available at: &lt;https://medium.com/@j_camachor/how-design-is-politics-5418d9077df0&gt; [Accessed 27 July 2020].…"/>
          <p:cNvSpPr txBox="1"/>
          <p:nvPr>
            <p:ph type="body" idx="1"/>
          </p:nvPr>
        </p:nvSpPr>
        <p:spPr>
          <a:prstGeom prst="rect">
            <a:avLst/>
          </a:prstGeom>
        </p:spPr>
        <p:txBody>
          <a:bodyPr/>
          <a:lstStyle/>
          <a:p>
            <a:pPr marL="0" indent="0" algn="just" defTabSz="457200">
              <a:lnSpc>
                <a:spcPct val="200000"/>
              </a:lnSpc>
              <a:spcBef>
                <a:spcPts val="0"/>
              </a:spcBef>
              <a:buSzTx/>
              <a:buNone/>
              <a:defRPr sz="1200"/>
            </a:pPr>
            <a:r>
              <a:t>Camacho, J., 2018. </a:t>
            </a:r>
            <a:r>
              <a:rPr i="1"/>
              <a:t>How Design Is Politics.</a:t>
            </a:r>
            <a:r>
              <a:t>. [online] Medium. Available at: &lt;https://medium.com/@j_camachor/how-design-is-politics-5418d9077df0&gt; [Accessed 27 July 2020]. </a:t>
            </a:r>
          </a:p>
          <a:p>
            <a:pPr marL="0" indent="0" algn="just" defTabSz="457200">
              <a:lnSpc>
                <a:spcPct val="200000"/>
              </a:lnSpc>
              <a:spcBef>
                <a:spcPts val="0"/>
              </a:spcBef>
              <a:buSzTx/>
              <a:buNone/>
              <a:defRPr sz="1200"/>
            </a:pPr>
          </a:p>
          <a:p>
            <a:pPr marL="0" indent="0" defTabSz="457200">
              <a:lnSpc>
                <a:spcPct val="200000"/>
              </a:lnSpc>
              <a:spcBef>
                <a:spcPts val="0"/>
              </a:spcBef>
              <a:buSzTx/>
              <a:buNone/>
              <a:defRPr sz="1200"/>
            </a:pPr>
            <a:r>
              <a:t>BACHELARD, G. (1969). The poetics of space. Boston, Beacon Press.</a:t>
            </a:r>
          </a:p>
          <a:p>
            <a:pPr marL="0" indent="0" defTabSz="457200">
              <a:lnSpc>
                <a:spcPct val="200000"/>
              </a:lnSpc>
              <a:spcBef>
                <a:spcPts val="0"/>
              </a:spcBef>
              <a:buSzTx/>
              <a:buNone/>
              <a:defRPr sz="1200"/>
            </a:pPr>
          </a:p>
          <a:p>
            <a:pPr marL="0" indent="0" algn="just" defTabSz="457200">
              <a:lnSpc>
                <a:spcPct val="200000"/>
              </a:lnSpc>
              <a:spcBef>
                <a:spcPts val="0"/>
              </a:spcBef>
              <a:buSzTx/>
              <a:buNone/>
              <a:defRPr sz="1200"/>
            </a:pPr>
            <a:r>
              <a:t>Manchester, E., 2007. ‘Untitled’, Doris Salcedo, 1998 | Tate. [online] Tate. Available at: &lt;https://www.tate.org.uk/art/artworks/salcedo-untitled-t07524&gt; [Accessed 13 August 2020].</a:t>
            </a:r>
          </a:p>
          <a:p>
            <a:pPr marL="0" indent="0" defTabSz="457200">
              <a:lnSpc>
                <a:spcPct val="200000"/>
              </a:lnSpc>
              <a:spcBef>
                <a:spcPts val="0"/>
              </a:spcBef>
              <a:buSzTx/>
              <a:buNone/>
              <a:defRPr sz="1200"/>
            </a:pPr>
          </a:p>
          <a:p>
            <a:pPr marL="0" indent="0" defTabSz="457200">
              <a:lnSpc>
                <a:spcPct val="200000"/>
              </a:lnSpc>
              <a:spcBef>
                <a:spcPts val="0"/>
              </a:spcBef>
              <a:buSzTx/>
              <a:buNone/>
              <a:defRPr sz="1200"/>
            </a:pPr>
            <a:r>
              <a:t>OH, Y., 2018. </a:t>
            </a:r>
            <a:r>
              <a:rPr i="1"/>
              <a:t>From The Ornate To The Ethical: The Politics Of Everyday Objects</a:t>
            </a:r>
            <a:r>
              <a:t>. [online] Kadenze Blog. Available at: &lt;https://blog.kadenze.com/arts-culture/from-the-ornate-to-the-ethical-the-politics-of-everyday-objects/&gt; [Accessed 25 July 2020].</a:t>
            </a:r>
          </a:p>
          <a:p>
            <a:pPr marL="0" indent="0" defTabSz="457200">
              <a:lnSpc>
                <a:spcPct val="200000"/>
              </a:lnSpc>
              <a:spcBef>
                <a:spcPts val="0"/>
              </a:spcBef>
              <a:buSzTx/>
              <a:buNone/>
              <a:defRPr sz="1200"/>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